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48" r:id="rId1"/>
  </p:sldMasterIdLst>
  <p:notesMasterIdLst>
    <p:notesMasterId r:id="rId23"/>
  </p:notesMasterIdLst>
  <p:sldIdLst>
    <p:sldId id="256" r:id="rId2"/>
    <p:sldId id="310" r:id="rId3"/>
    <p:sldId id="309" r:id="rId4"/>
    <p:sldId id="326" r:id="rId5"/>
    <p:sldId id="311" r:id="rId6"/>
    <p:sldId id="325" r:id="rId7"/>
    <p:sldId id="312" r:id="rId8"/>
    <p:sldId id="318" r:id="rId9"/>
    <p:sldId id="315" r:id="rId10"/>
    <p:sldId id="319" r:id="rId11"/>
    <p:sldId id="321" r:id="rId12"/>
    <p:sldId id="322" r:id="rId13"/>
    <p:sldId id="323" r:id="rId14"/>
    <p:sldId id="324" r:id="rId15"/>
    <p:sldId id="327" r:id="rId16"/>
    <p:sldId id="329" r:id="rId17"/>
    <p:sldId id="328" r:id="rId18"/>
    <p:sldId id="330" r:id="rId19"/>
    <p:sldId id="331" r:id="rId20"/>
    <p:sldId id="285" r:id="rId21"/>
    <p:sldId id="269" r:id="rId22"/>
  </p:sldIdLst>
  <p:sldSz cx="9144000" cy="6858000" type="screen4x3"/>
  <p:notesSz cx="6858000" cy="9144000"/>
  <p:defaultTextStyle>
    <a:defPPr>
      <a:defRPr lang="ru-RU"/>
    </a:defPPr>
    <a:lvl1pPr marL="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5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58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15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2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3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4D99C3-73F8-4962-B3BB-7E88F881A778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0F6D1B-ECA0-49CA-902A-DC7F90D29B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840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05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5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1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5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20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0F6D1B-ECA0-49CA-902A-DC7F90D29B8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749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3" indent="0">
              <a:buNone/>
              <a:defRPr sz="2800"/>
            </a:lvl2pPr>
            <a:lvl3pPr marL="914305" indent="0">
              <a:buNone/>
              <a:defRPr sz="2400"/>
            </a:lvl3pPr>
            <a:lvl4pPr marL="1371458" indent="0">
              <a:buNone/>
              <a:defRPr sz="2000"/>
            </a:lvl4pPr>
            <a:lvl5pPr marL="1828610" indent="0">
              <a:buNone/>
              <a:defRPr sz="2000"/>
            </a:lvl5pPr>
            <a:lvl6pPr marL="2285763" indent="0">
              <a:buNone/>
              <a:defRPr sz="2000"/>
            </a:lvl6pPr>
            <a:lvl7pPr marL="2742915" indent="0">
              <a:buNone/>
              <a:defRPr sz="2000"/>
            </a:lvl7pPr>
            <a:lvl8pPr marL="3200068" indent="0">
              <a:buNone/>
              <a:defRPr sz="2000"/>
            </a:lvl8pPr>
            <a:lvl9pPr marL="365722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5046-130B-4949-BC8A-D18D4EACE243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F5046-130B-4949-BC8A-D18D4EACE243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CA9C0-7AB9-4C8D-A5FD-7FED5F25E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0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5" indent="-342865" algn="l" defTabSz="91430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3" indent="-285720" algn="l" defTabSz="91430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2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34" indent="-228577" algn="l" defTabSz="91430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87" indent="-228577" algn="l" defTabSz="91430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0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92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45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97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2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755576" y="3140968"/>
            <a:ext cx="7772400" cy="1440160"/>
          </a:xfrm>
        </p:spPr>
        <p:txBody>
          <a:bodyPr>
            <a:noAutofit/>
          </a:bodyPr>
          <a:lstStyle/>
          <a:p>
            <a:r>
              <a:rPr lang="ru-RU" sz="8800" b="1" dirty="0" smtClean="0"/>
              <a:t/>
            </a:r>
            <a:br>
              <a:rPr lang="ru-RU" sz="8800" b="1" dirty="0" smtClean="0"/>
            </a:br>
            <a:r>
              <a:rPr lang="ru-RU" sz="4800" b="1" i="1" dirty="0">
                <a:solidFill>
                  <a:schemeClr val="accent2">
                    <a:lumMod val="50000"/>
                  </a:schemeClr>
                </a:solidFill>
              </a:rPr>
              <a:t>простейшие формы переработки информации</a:t>
            </a:r>
            <a:r>
              <a:rPr lang="ru-RU" sz="8800" b="1" i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8800" b="1" i="1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8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4077072"/>
            <a:ext cx="4640560" cy="2351112"/>
          </a:xfrm>
        </p:spPr>
        <p:txBody>
          <a:bodyPr>
            <a:normAutofit/>
          </a:bodyPr>
          <a:lstStyle/>
          <a:p>
            <a:endParaRPr lang="ru-RU" sz="1800" dirty="0"/>
          </a:p>
          <a:p>
            <a:endParaRPr lang="ru-RU" sz="1800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39552" y="1840475"/>
            <a:ext cx="8136904" cy="954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spAutoFit/>
          </a:bodyPr>
          <a:lstStyle/>
          <a:p>
            <a:pPr indent="45080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Урок основ информационной культуры школьника  в 6В классе по теме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4427985" y="4881069"/>
            <a:ext cx="4554361" cy="120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spAutoFit/>
          </a:bodyPr>
          <a:lstStyle/>
          <a:p>
            <a:pPr indent="450803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Воробьева </a:t>
            </a:r>
          </a:p>
          <a:p>
            <a:pPr indent="450803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Любовь Витальевна</a:t>
            </a:r>
          </a:p>
          <a:p>
            <a:pPr indent="450803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педагог-библиотекарь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5903640" y="116633"/>
            <a:ext cx="32403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spAutoFit/>
          </a:bodyPr>
          <a:lstStyle/>
          <a:p>
            <a:pPr indent="45080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МБОУ «Ново-Ямская СОШ»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923928" y="5949281"/>
            <a:ext cx="15476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spAutoFit/>
          </a:bodyPr>
          <a:lstStyle/>
          <a:p>
            <a:pPr indent="450803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г.Старица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indent="45080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2014 </a:t>
            </a:r>
            <a:r>
              <a:rPr lang="ru-RU" sz="1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788024" y="1556792"/>
            <a:ext cx="3837112" cy="1152128"/>
          </a:xfrm>
        </p:spPr>
        <p:txBody>
          <a:bodyPr/>
          <a:lstStyle/>
          <a:p>
            <a:r>
              <a:rPr lang="ru-RU" dirty="0" smtClean="0"/>
              <a:t>Группа 1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 algn="ctr">
              <a:buNone/>
            </a:pPr>
            <a:r>
              <a:rPr lang="ru-RU" sz="4400" b="1" dirty="0" smtClean="0"/>
              <a:t>                 Настя</a:t>
            </a:r>
            <a:endParaRPr lang="ru-RU" sz="4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88840"/>
            <a:ext cx="4580318" cy="3715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610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788024" y="1556792"/>
            <a:ext cx="3837112" cy="1152128"/>
          </a:xfrm>
        </p:spPr>
        <p:txBody>
          <a:bodyPr/>
          <a:lstStyle/>
          <a:p>
            <a:r>
              <a:rPr lang="ru-RU" dirty="0" smtClean="0"/>
              <a:t>Группа 2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932040" y="3068960"/>
            <a:ext cx="3754760" cy="2736304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 algn="ctr">
              <a:buNone/>
            </a:pPr>
            <a:r>
              <a:rPr lang="ru-RU" sz="4400" b="1" dirty="0" smtClean="0"/>
              <a:t>                </a:t>
            </a:r>
            <a:r>
              <a:rPr lang="ru-RU" sz="4400" b="1" dirty="0" err="1" smtClean="0"/>
              <a:t>Митраша</a:t>
            </a:r>
            <a:endParaRPr lang="ru-RU" sz="4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6912"/>
            <a:ext cx="5127883" cy="3577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757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788024" y="1556792"/>
            <a:ext cx="3837112" cy="1152128"/>
          </a:xfrm>
        </p:spPr>
        <p:txBody>
          <a:bodyPr/>
          <a:lstStyle/>
          <a:p>
            <a:r>
              <a:rPr lang="ru-RU" smtClean="0"/>
              <a:t>Группа 3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932040" y="3068960"/>
            <a:ext cx="3754760" cy="2736304"/>
          </a:xfrm>
        </p:spPr>
        <p:txBody>
          <a:bodyPr>
            <a:normAutofit lnSpcReduction="10000"/>
          </a:bodyPr>
          <a:lstStyle/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r">
              <a:buNone/>
            </a:pPr>
            <a:r>
              <a:rPr lang="ru-RU" sz="4000" b="1" dirty="0" smtClean="0"/>
              <a:t>Травка</a:t>
            </a:r>
            <a:endParaRPr lang="ru-RU" sz="4000" b="1" dirty="0"/>
          </a:p>
        </p:txBody>
      </p:sp>
      <p:pic>
        <p:nvPicPr>
          <p:cNvPr id="1026" name="Picture 2" descr="C:\Users\учитель\Desktop\images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870" y="1579876"/>
            <a:ext cx="3243066" cy="4873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26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788024" y="1556792"/>
            <a:ext cx="3837112" cy="1152128"/>
          </a:xfrm>
        </p:spPr>
        <p:txBody>
          <a:bodyPr/>
          <a:lstStyle/>
          <a:p>
            <a:r>
              <a:rPr lang="ru-RU" dirty="0" smtClean="0"/>
              <a:t>Группа 4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932040" y="3068960"/>
            <a:ext cx="3754760" cy="2736304"/>
          </a:xfrm>
        </p:spPr>
        <p:txBody>
          <a:bodyPr>
            <a:normAutofit lnSpcReduction="10000"/>
          </a:bodyPr>
          <a:lstStyle/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 algn="r">
              <a:buNone/>
            </a:pPr>
            <a:r>
              <a:rPr lang="ru-RU" sz="4000" b="1" dirty="0" err="1" smtClean="0"/>
              <a:t>Антипыч</a:t>
            </a:r>
            <a:endParaRPr lang="ru-RU" sz="4000" b="1" dirty="0"/>
          </a:p>
        </p:txBody>
      </p:sp>
      <p:pic>
        <p:nvPicPr>
          <p:cNvPr id="2050" name="Picture 2" descr="C:\Users\учитель\Desktop\0010-010-Kladovaja-solnts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44824"/>
            <a:ext cx="4038600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54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788024" y="1556792"/>
            <a:ext cx="3837112" cy="1152128"/>
          </a:xfrm>
        </p:spPr>
        <p:txBody>
          <a:bodyPr/>
          <a:lstStyle/>
          <a:p>
            <a:r>
              <a:rPr lang="ru-RU" dirty="0" smtClean="0"/>
              <a:t>Группа </a:t>
            </a:r>
            <a:r>
              <a:rPr lang="ru-RU" dirty="0"/>
              <a:t>5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932040" y="3068960"/>
            <a:ext cx="3754760" cy="2736304"/>
          </a:xfrm>
        </p:spPr>
        <p:txBody>
          <a:bodyPr>
            <a:normAutofit lnSpcReduction="10000"/>
          </a:bodyPr>
          <a:lstStyle/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 algn="r">
              <a:buNone/>
            </a:pPr>
            <a:r>
              <a:rPr lang="ru-RU" sz="4000" b="1" dirty="0" smtClean="0"/>
              <a:t>Автор</a:t>
            </a:r>
            <a:endParaRPr lang="ru-RU" sz="4000" b="1" dirty="0"/>
          </a:p>
        </p:txBody>
      </p:sp>
      <p:pic>
        <p:nvPicPr>
          <p:cNvPr id="3074" name="Picture 2" descr="C:\Users\учитель\Desktop\prichvin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2952327" cy="471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04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учитель\Pictures\MP Navigator EX\2014_01_17\IM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7200799" cy="51174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628800"/>
            <a:ext cx="8229600" cy="792088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</a:t>
            </a:r>
            <a:r>
              <a:rPr lang="ru-RU" sz="4000" b="1" dirty="0" smtClean="0"/>
              <a:t>вывод 1 группы – характеристика Насти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410956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учитель\Pictures\MP Navigator EX\2014_01_20\IM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458354"/>
            <a:ext cx="3654974" cy="51932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вывод </a:t>
            </a:r>
            <a:r>
              <a:rPr lang="ru-RU" sz="3600" b="1" dirty="0" smtClean="0"/>
              <a:t>2 </a:t>
            </a:r>
            <a:r>
              <a:rPr lang="ru-RU" sz="3600" b="1" dirty="0"/>
              <a:t>группы – характеристика </a:t>
            </a:r>
            <a:r>
              <a:rPr lang="ru-RU" sz="3600" b="1" dirty="0" err="1" smtClean="0"/>
              <a:t>Митраши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256335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учитель\Pictures\MP Navigator EX\2014_01_20\IM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18" y="1700808"/>
            <a:ext cx="6850160" cy="486039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936104"/>
          </a:xfrm>
        </p:spPr>
        <p:txBody>
          <a:bodyPr>
            <a:normAutofit/>
          </a:bodyPr>
          <a:lstStyle/>
          <a:p>
            <a:r>
              <a:rPr lang="ru-RU" sz="3200" dirty="0"/>
              <a:t> </a:t>
            </a:r>
            <a:r>
              <a:rPr lang="ru-RU" sz="3200" b="1" dirty="0"/>
              <a:t>вывод </a:t>
            </a:r>
            <a:r>
              <a:rPr lang="ru-RU" sz="3200" b="1" dirty="0" smtClean="0"/>
              <a:t>3 </a:t>
            </a:r>
            <a:r>
              <a:rPr lang="ru-RU" sz="3200" b="1" dirty="0"/>
              <a:t>группы – характеристика </a:t>
            </a:r>
            <a:r>
              <a:rPr lang="ru-RU" sz="3200" b="1" dirty="0" smtClean="0"/>
              <a:t>Травки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921994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учитель\Desktop\IM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132856"/>
            <a:ext cx="6056476" cy="42949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792088"/>
          </a:xfrm>
        </p:spPr>
        <p:txBody>
          <a:bodyPr>
            <a:noAutofit/>
          </a:bodyPr>
          <a:lstStyle/>
          <a:p>
            <a:r>
              <a:rPr lang="ru-RU" sz="3200" b="1" dirty="0"/>
              <a:t>вывод </a:t>
            </a:r>
            <a:r>
              <a:rPr lang="ru-RU" sz="3200" b="1" dirty="0" smtClean="0"/>
              <a:t>4 </a:t>
            </a:r>
            <a:r>
              <a:rPr lang="ru-RU" sz="3200" b="1" dirty="0"/>
              <a:t>группы – характеристика </a:t>
            </a:r>
            <a:r>
              <a:rPr lang="ru-RU" sz="3200" b="1" dirty="0" err="1" smtClean="0"/>
              <a:t>Антипыча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839948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28800"/>
            <a:ext cx="8229600" cy="936104"/>
          </a:xfrm>
        </p:spPr>
        <p:txBody>
          <a:bodyPr>
            <a:normAutofit/>
          </a:bodyPr>
          <a:lstStyle/>
          <a:p>
            <a:r>
              <a:rPr lang="ru-RU" sz="3200" b="1" dirty="0"/>
              <a:t>вывод </a:t>
            </a:r>
            <a:r>
              <a:rPr lang="ru-RU" sz="3200" b="1" dirty="0" smtClean="0"/>
              <a:t>5 </a:t>
            </a:r>
            <a:r>
              <a:rPr lang="ru-RU" sz="3200" b="1" dirty="0"/>
              <a:t>группы – характеристика </a:t>
            </a:r>
            <a:r>
              <a:rPr lang="ru-RU" sz="3200" b="1" dirty="0" smtClean="0"/>
              <a:t>автора</a:t>
            </a:r>
            <a:endParaRPr lang="ru-RU" sz="3200" dirty="0"/>
          </a:p>
        </p:txBody>
      </p:sp>
      <p:pic>
        <p:nvPicPr>
          <p:cNvPr id="1026" name="Picture 2" descr="C:\Users\учитель\Desktop\открытый урок\prishvin_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36912"/>
            <a:ext cx="5369054" cy="387338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11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28800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>Активное чтение</a:t>
            </a:r>
            <a:r>
              <a:rPr lang="ru-RU" sz="4800" dirty="0">
                <a:latin typeface="Arial Black" pitchFamily="34" charset="0"/>
              </a:rPr>
              <a:t/>
            </a:r>
            <a:br>
              <a:rPr lang="ru-RU" sz="4800" dirty="0">
                <a:latin typeface="Arial Black" pitchFamily="34" charset="0"/>
              </a:rPr>
            </a:b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2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Прочитал</a:t>
            </a:r>
          </a:p>
          <a:p>
            <a:pPr lvl="0"/>
            <a:r>
              <a:rPr lang="ru-RU" dirty="0"/>
              <a:t>Понял</a:t>
            </a:r>
          </a:p>
          <a:p>
            <a:pPr lvl="0"/>
            <a:r>
              <a:rPr lang="ru-RU" dirty="0"/>
              <a:t>Осмыслил</a:t>
            </a:r>
          </a:p>
          <a:p>
            <a:pPr lvl="0"/>
            <a:r>
              <a:rPr lang="ru-RU" dirty="0"/>
              <a:t>Привязал к собственному опыту</a:t>
            </a:r>
          </a:p>
          <a:p>
            <a:pPr lvl="0"/>
            <a:r>
              <a:rPr lang="ru-RU" dirty="0"/>
              <a:t>Оценил</a:t>
            </a:r>
          </a:p>
          <a:p>
            <a:endParaRPr lang="ru-RU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82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Как нам оценить свою работу</a:t>
            </a:r>
            <a:endParaRPr lang="ru-RU" b="1" dirty="0"/>
          </a:p>
        </p:txBody>
      </p:sp>
      <p:sp>
        <p:nvSpPr>
          <p:cNvPr id="4" name="Шестиугольник 3"/>
          <p:cNvSpPr/>
          <p:nvPr/>
        </p:nvSpPr>
        <p:spPr>
          <a:xfrm>
            <a:off x="2123728" y="2060848"/>
            <a:ext cx="5472608" cy="86409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Оценка за работу на уроке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1043609" y="3440944"/>
            <a:ext cx="3420380" cy="1296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r>
              <a:rPr lang="ru-RU" sz="2800" b="1" dirty="0" smtClean="0"/>
              <a:t>самооценка</a:t>
            </a:r>
            <a:endParaRPr lang="ru-RU" sz="2800" b="1" dirty="0"/>
          </a:p>
        </p:txBody>
      </p:sp>
      <p:sp>
        <p:nvSpPr>
          <p:cNvPr id="7" name="Шестиугольник 6"/>
          <p:cNvSpPr/>
          <p:nvPr/>
        </p:nvSpPr>
        <p:spPr>
          <a:xfrm>
            <a:off x="3491880" y="4739026"/>
            <a:ext cx="3240360" cy="1296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r>
              <a:rPr lang="ru-RU" sz="2800" b="1" dirty="0" err="1" smtClean="0"/>
              <a:t>взаимооценка</a:t>
            </a:r>
            <a:endParaRPr lang="ru-RU" sz="2800" b="1" dirty="0"/>
          </a:p>
        </p:txBody>
      </p:sp>
      <p:sp>
        <p:nvSpPr>
          <p:cNvPr id="8" name="Шестиугольник 7"/>
          <p:cNvSpPr/>
          <p:nvPr/>
        </p:nvSpPr>
        <p:spPr>
          <a:xfrm>
            <a:off x="5724128" y="3442883"/>
            <a:ext cx="3168352" cy="1296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r>
              <a:rPr lang="ru-RU" sz="2800" b="1" dirty="0" smtClean="0"/>
              <a:t>Оценка учителя</a:t>
            </a:r>
            <a:endParaRPr lang="ru-RU" sz="2800" b="1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2339752" y="2924944"/>
            <a:ext cx="792088" cy="50405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4680061" y="2924944"/>
            <a:ext cx="552029" cy="18121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948264" y="2924944"/>
            <a:ext cx="648072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spcCol="0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17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2594719"/>
          </a:xfrm>
        </p:spPr>
        <p:txBody>
          <a:bodyPr>
            <a:normAutofit/>
          </a:bodyPr>
          <a:lstStyle/>
          <a:p>
            <a:r>
              <a:rPr lang="ru-RU" sz="5400" b="1" dirty="0"/>
              <a:t>Спасибо за </a:t>
            </a:r>
            <a:r>
              <a:rPr lang="ru-RU" sz="5400" b="1" dirty="0" smtClean="0"/>
              <a:t>урок!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1584176"/>
          </a:xfrm>
        </p:spPr>
        <p:txBody>
          <a:bodyPr/>
          <a:lstStyle/>
          <a:p>
            <a:r>
              <a:rPr lang="ru-RU" dirty="0" smtClean="0"/>
              <a:t>Цель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852936"/>
            <a:ext cx="8363272" cy="3273228"/>
          </a:xfrm>
        </p:spPr>
        <p:txBody>
          <a:bodyPr/>
          <a:lstStyle/>
          <a:p>
            <a:r>
              <a:rPr lang="ru-RU" b="1" dirty="0" smtClean="0">
                <a:latin typeface="Times New Roman"/>
                <a:ea typeface="Calibri"/>
              </a:rPr>
              <a:t> </a:t>
            </a:r>
            <a:r>
              <a:rPr lang="ru-RU" b="1" dirty="0"/>
              <a:t>Сформировать представление о формах переработки информации</a:t>
            </a:r>
            <a:endParaRPr lang="ru-RU" b="1" dirty="0" smtClean="0">
              <a:latin typeface="Times New Roman"/>
              <a:ea typeface="Calibri"/>
            </a:endParaRPr>
          </a:p>
          <a:p>
            <a:endParaRPr lang="ru-RU" b="1" dirty="0" smtClean="0"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862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1224136"/>
          </a:xfrm>
        </p:spPr>
        <p:txBody>
          <a:bodyPr/>
          <a:lstStyle/>
          <a:p>
            <a:r>
              <a:rPr lang="ru-RU" dirty="0" err="1" smtClean="0"/>
              <a:t>Фишбоун</a:t>
            </a:r>
            <a:r>
              <a:rPr lang="ru-RU" dirty="0" smtClean="0"/>
              <a:t> – «рыбья кость»</a:t>
            </a:r>
            <a:endParaRPr lang="ru-RU" dirty="0"/>
          </a:p>
        </p:txBody>
      </p:sp>
      <p:cxnSp>
        <p:nvCxnSpPr>
          <p:cNvPr id="5" name="Прямая соединительная линия 4"/>
          <p:cNvCxnSpPr>
            <a:stCxn id="8" idx="3"/>
            <a:endCxn id="12" idx="0"/>
          </p:cNvCxnSpPr>
          <p:nvPr/>
        </p:nvCxnSpPr>
        <p:spPr>
          <a:xfrm flipV="1">
            <a:off x="1500810" y="3987050"/>
            <a:ext cx="6302474" cy="2377"/>
          </a:xfrm>
          <a:prstGeom prst="line">
            <a:avLst/>
          </a:prstGeom>
          <a:ln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Равнобедренный треугольник 7"/>
          <p:cNvSpPr/>
          <p:nvPr/>
        </p:nvSpPr>
        <p:spPr>
          <a:xfrm rot="16200000">
            <a:off x="-488699" y="3346164"/>
            <a:ext cx="2692491" cy="1286527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 rot="16200000">
            <a:off x="1276565" y="3258741"/>
            <a:ext cx="2186771" cy="1439894"/>
          </a:xfrm>
          <a:prstGeom prst="triangle">
            <a:avLst>
              <a:gd name="adj" fmla="val 5018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>
          <a:xfrm rot="16200000">
            <a:off x="4744693" y="3399183"/>
            <a:ext cx="1852254" cy="1197508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 rot="16200000">
            <a:off x="7795842" y="3436442"/>
            <a:ext cx="1116099" cy="1101216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Равнобедренный треугольник 12"/>
          <p:cNvSpPr/>
          <p:nvPr/>
        </p:nvSpPr>
        <p:spPr>
          <a:xfrm rot="16200000">
            <a:off x="2882664" y="3354927"/>
            <a:ext cx="2186767" cy="1334781"/>
          </a:xfrm>
          <a:prstGeom prst="triangle">
            <a:avLst>
              <a:gd name="adj" fmla="val 508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Равнобедренный треугольник 13"/>
          <p:cNvSpPr/>
          <p:nvPr/>
        </p:nvSpPr>
        <p:spPr>
          <a:xfrm rot="16200000">
            <a:off x="6081245" y="3491391"/>
            <a:ext cx="1923693" cy="941654"/>
          </a:xfrm>
          <a:prstGeom prst="triangle">
            <a:avLst>
              <a:gd name="adj" fmla="val 4956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536" y="3653162"/>
            <a:ext cx="11046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</a:rPr>
              <a:t>Тема, проблема, имя героя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07704" y="2348880"/>
            <a:ext cx="10081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</a:rPr>
              <a:t>Понятие, черта </a:t>
            </a:r>
          </a:p>
          <a:p>
            <a:r>
              <a:rPr lang="ru-RU" sz="1400" dirty="0" smtClean="0">
                <a:solidFill>
                  <a:prstClr val="black"/>
                </a:solidFill>
              </a:rPr>
              <a:t>характера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43900" y="3786190"/>
            <a:ext cx="817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Вывод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00232" y="4000504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 smtClean="0">
                <a:solidFill>
                  <a:prstClr val="black"/>
                </a:solidFill>
              </a:rPr>
              <a:t>Цитата или </a:t>
            </a:r>
          </a:p>
          <a:p>
            <a:pPr algn="r"/>
            <a:r>
              <a:rPr lang="ru-RU" sz="1200" dirty="0" smtClean="0">
                <a:solidFill>
                  <a:prstClr val="black"/>
                </a:solidFill>
              </a:rPr>
              <a:t>пример</a:t>
            </a:r>
          </a:p>
          <a:p>
            <a:pPr algn="r"/>
            <a:r>
              <a:rPr lang="ru-RU" sz="1200" dirty="0" smtClean="0">
                <a:solidFill>
                  <a:prstClr val="black"/>
                </a:solidFill>
              </a:rPr>
              <a:t> из текста</a:t>
            </a:r>
            <a:endParaRPr lang="ru-RU" sz="1200" dirty="0">
              <a:solidFill>
                <a:prstClr val="black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2195736" y="2928934"/>
            <a:ext cx="376000" cy="7242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944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8800" dirty="0" smtClean="0"/>
          </a:p>
          <a:p>
            <a:pPr marL="0" indent="0">
              <a:buNone/>
            </a:pPr>
            <a:r>
              <a:rPr lang="ru-RU" sz="8000" b="1" dirty="0" smtClean="0"/>
              <a:t>Работа в группах</a:t>
            </a:r>
            <a:endParaRPr lang="ru-RU" sz="8000" b="1" dirty="0"/>
          </a:p>
        </p:txBody>
      </p:sp>
    </p:spTree>
    <p:extLst>
      <p:ext uri="{BB962C8B-B14F-4D97-AF65-F5344CB8AC3E}">
        <p14:creationId xmlns:p14="http://schemas.microsoft.com/office/powerpoint/2010/main" val="384351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Группа 1 – Настя</a:t>
            </a:r>
          </a:p>
          <a:p>
            <a:r>
              <a:rPr lang="ru-RU" dirty="0" smtClean="0"/>
              <a:t>Группа 2 – </a:t>
            </a:r>
            <a:r>
              <a:rPr lang="ru-RU" dirty="0" err="1" smtClean="0"/>
              <a:t>Митраша</a:t>
            </a:r>
            <a:endParaRPr lang="ru-RU" dirty="0" smtClean="0"/>
          </a:p>
          <a:p>
            <a:r>
              <a:rPr lang="ru-RU" dirty="0" smtClean="0"/>
              <a:t>Группа 3 – Травка</a:t>
            </a:r>
          </a:p>
          <a:p>
            <a:r>
              <a:rPr lang="ru-RU" dirty="0" smtClean="0"/>
              <a:t>Группа 4 – </a:t>
            </a:r>
            <a:r>
              <a:rPr lang="ru-RU" dirty="0" err="1" smtClean="0"/>
              <a:t>Антипыч</a:t>
            </a:r>
            <a:endParaRPr lang="ru-RU" dirty="0" smtClean="0"/>
          </a:p>
          <a:p>
            <a:r>
              <a:rPr lang="ru-RU" dirty="0" smtClean="0"/>
              <a:t>Группа 5 - Автор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Работа в группах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492896"/>
            <a:ext cx="8229600" cy="400793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3300" dirty="0" smtClean="0"/>
              <a:t>Группа </a:t>
            </a:r>
            <a:r>
              <a:rPr lang="ru-RU" sz="3300" dirty="0"/>
              <a:t>изучает образ </a:t>
            </a:r>
            <a:r>
              <a:rPr lang="ru-RU" sz="3300" dirty="0" smtClean="0"/>
              <a:t>героя </a:t>
            </a:r>
            <a:r>
              <a:rPr lang="ru-RU" sz="3300" dirty="0"/>
              <a:t>из сказки-были </a:t>
            </a:r>
            <a:r>
              <a:rPr lang="ru-RU" sz="3300" dirty="0" smtClean="0"/>
              <a:t>М.Пришвина </a:t>
            </a:r>
            <a:r>
              <a:rPr lang="ru-RU" sz="3300" dirty="0"/>
              <a:t>«Кладовая солнца»</a:t>
            </a:r>
          </a:p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b="1" dirty="0" smtClean="0"/>
              <a:t>Задание </a:t>
            </a:r>
            <a:r>
              <a:rPr lang="ru-RU" b="1" dirty="0"/>
              <a:t>1 </a:t>
            </a:r>
            <a:endParaRPr lang="ru-RU" b="1" dirty="0" smtClean="0"/>
          </a:p>
          <a:p>
            <a:pPr marL="0" indent="0">
              <a:buNone/>
            </a:pPr>
            <a:r>
              <a:rPr lang="ru-RU" dirty="0" smtClean="0"/>
              <a:t>Найти </a:t>
            </a:r>
            <a:r>
              <a:rPr lang="ru-RU" dirty="0"/>
              <a:t>в тексте учебника  нужную информацию о </a:t>
            </a:r>
            <a:r>
              <a:rPr lang="ru-RU" dirty="0" smtClean="0"/>
              <a:t>герое</a:t>
            </a:r>
          </a:p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b="1" dirty="0" smtClean="0"/>
              <a:t>Задание </a:t>
            </a:r>
            <a:r>
              <a:rPr lang="ru-RU" b="1" dirty="0"/>
              <a:t>2  </a:t>
            </a:r>
            <a:endParaRPr lang="ru-RU" b="1" dirty="0" smtClean="0"/>
          </a:p>
          <a:p>
            <a:pPr marL="0" indent="0">
              <a:buNone/>
            </a:pPr>
            <a:r>
              <a:rPr lang="ru-RU" dirty="0" smtClean="0"/>
              <a:t>Выделить </a:t>
            </a:r>
            <a:r>
              <a:rPr lang="ru-RU" dirty="0"/>
              <a:t>цитаты характеризующие </a:t>
            </a:r>
            <a:r>
              <a:rPr lang="ru-RU" dirty="0" smtClean="0"/>
              <a:t>героя</a:t>
            </a:r>
          </a:p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b="1" dirty="0" smtClean="0"/>
              <a:t>Задание 3 </a:t>
            </a:r>
          </a:p>
          <a:p>
            <a:pPr marL="0" indent="0">
              <a:buNone/>
            </a:pPr>
            <a:r>
              <a:rPr lang="ru-RU" dirty="0" smtClean="0"/>
              <a:t>Начертить </a:t>
            </a:r>
            <a:r>
              <a:rPr lang="ru-RU" dirty="0" err="1"/>
              <a:t>фишбоун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b="1" dirty="0" smtClean="0"/>
              <a:t>Задание 4 </a:t>
            </a:r>
          </a:p>
          <a:p>
            <a:pPr marL="0" indent="0">
              <a:buNone/>
            </a:pPr>
            <a:r>
              <a:rPr lang="ru-RU" dirty="0" smtClean="0"/>
              <a:t>Заполнить </a:t>
            </a:r>
            <a:r>
              <a:rPr lang="ru-RU" dirty="0" err="1"/>
              <a:t>фишбоун</a:t>
            </a:r>
            <a:r>
              <a:rPr lang="ru-RU" dirty="0"/>
              <a:t> информацией</a:t>
            </a:r>
          </a:p>
          <a:p>
            <a:pPr marL="0" indent="0">
              <a:buNone/>
            </a:pPr>
            <a:r>
              <a:rPr lang="ru-RU" dirty="0"/>
              <a:t>•	Голова – имя </a:t>
            </a:r>
            <a:r>
              <a:rPr lang="ru-RU" dirty="0" smtClean="0"/>
              <a:t>героя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•	Верхние «кости» - черты характера</a:t>
            </a:r>
          </a:p>
          <a:p>
            <a:pPr marL="0" indent="0">
              <a:buNone/>
            </a:pPr>
            <a:r>
              <a:rPr lang="ru-RU" dirty="0"/>
              <a:t>•	Нижние «кости» - </a:t>
            </a:r>
            <a:r>
              <a:rPr lang="ru-RU" dirty="0" smtClean="0"/>
              <a:t>цитаты или примеры из текста, </a:t>
            </a:r>
            <a:r>
              <a:rPr lang="ru-RU" dirty="0"/>
              <a:t>подтверждающие </a:t>
            </a:r>
            <a:r>
              <a:rPr lang="ru-RU" dirty="0" smtClean="0"/>
              <a:t>	характер героя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•	Хвост - вывод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242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1224136"/>
          </a:xfrm>
        </p:spPr>
        <p:txBody>
          <a:bodyPr/>
          <a:lstStyle/>
          <a:p>
            <a:r>
              <a:rPr lang="ru-RU" dirty="0" err="1" smtClean="0"/>
              <a:t>Фишбоун</a:t>
            </a:r>
            <a:r>
              <a:rPr lang="ru-RU" dirty="0" smtClean="0"/>
              <a:t> – «рыбья кость»</a:t>
            </a:r>
            <a:endParaRPr lang="ru-RU" dirty="0"/>
          </a:p>
        </p:txBody>
      </p:sp>
      <p:cxnSp>
        <p:nvCxnSpPr>
          <p:cNvPr id="5" name="Прямая соединительная линия 4"/>
          <p:cNvCxnSpPr>
            <a:stCxn id="8" idx="3"/>
            <a:endCxn id="12" idx="0"/>
          </p:cNvCxnSpPr>
          <p:nvPr/>
        </p:nvCxnSpPr>
        <p:spPr>
          <a:xfrm flipV="1">
            <a:off x="1500810" y="3987050"/>
            <a:ext cx="6302474" cy="2377"/>
          </a:xfrm>
          <a:prstGeom prst="line">
            <a:avLst/>
          </a:prstGeom>
          <a:ln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Равнобедренный треугольник 7"/>
          <p:cNvSpPr/>
          <p:nvPr/>
        </p:nvSpPr>
        <p:spPr>
          <a:xfrm rot="16200000">
            <a:off x="-488699" y="3346164"/>
            <a:ext cx="2692491" cy="1286527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rot="16200000">
            <a:off x="1276565" y="3258741"/>
            <a:ext cx="2186771" cy="1439894"/>
          </a:xfrm>
          <a:prstGeom prst="triangle">
            <a:avLst>
              <a:gd name="adj" fmla="val 5018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 rot="16200000">
            <a:off x="4744693" y="3399183"/>
            <a:ext cx="1852254" cy="1197508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 rot="16200000">
            <a:off x="7795842" y="3436442"/>
            <a:ext cx="1116099" cy="1101216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 rot="16200000">
            <a:off x="2882664" y="3354927"/>
            <a:ext cx="2186767" cy="1334781"/>
          </a:xfrm>
          <a:prstGeom prst="triangle">
            <a:avLst>
              <a:gd name="adj" fmla="val 508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 rot="16200000">
            <a:off x="6081245" y="3491391"/>
            <a:ext cx="1923693" cy="941654"/>
          </a:xfrm>
          <a:prstGeom prst="triangle">
            <a:avLst>
              <a:gd name="adj" fmla="val 4956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571472" y="3571877"/>
            <a:ext cx="928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Имя героя</a:t>
            </a:r>
            <a:endParaRPr lang="ru-RU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2214546" y="3429000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Черта </a:t>
            </a:r>
          </a:p>
          <a:p>
            <a:r>
              <a:rPr lang="ru-RU" sz="1400" dirty="0" smtClean="0"/>
              <a:t>характера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8143900" y="3786190"/>
            <a:ext cx="817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2000232" y="4000504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 smtClean="0"/>
              <a:t>Цитата или </a:t>
            </a:r>
          </a:p>
          <a:p>
            <a:pPr algn="r"/>
            <a:r>
              <a:rPr lang="ru-RU" sz="1200" dirty="0" smtClean="0"/>
              <a:t>пример</a:t>
            </a:r>
          </a:p>
          <a:p>
            <a:pPr algn="r"/>
            <a:r>
              <a:rPr lang="ru-RU" sz="1200" dirty="0" smtClean="0"/>
              <a:t> из текста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22763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1656184"/>
          </a:xfrm>
        </p:spPr>
        <p:txBody>
          <a:bodyPr>
            <a:normAutofit/>
          </a:bodyPr>
          <a:lstStyle/>
          <a:p>
            <a:r>
              <a:rPr lang="ru-RU" sz="6600" b="1" u="sng" dirty="0" smtClean="0"/>
              <a:t>Выступления групп</a:t>
            </a:r>
            <a:endParaRPr lang="ru-RU" sz="6600" b="1" u="sng" dirty="0"/>
          </a:p>
        </p:txBody>
      </p:sp>
    </p:spTree>
    <p:extLst>
      <p:ext uri="{BB962C8B-B14F-4D97-AF65-F5344CB8AC3E}">
        <p14:creationId xmlns:p14="http://schemas.microsoft.com/office/powerpoint/2010/main" val="187418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535</TotalTime>
  <Words>189</Words>
  <Application>Microsoft Office PowerPoint</Application>
  <PresentationFormat>Экран (4:3)</PresentationFormat>
  <Paragraphs>98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 простейшие формы переработки информации </vt:lpstr>
      <vt:lpstr>Активное чтение </vt:lpstr>
      <vt:lpstr>Цель урока:</vt:lpstr>
      <vt:lpstr>Фишбоун – «рыбья кость»</vt:lpstr>
      <vt:lpstr>Презентация PowerPoint</vt:lpstr>
      <vt:lpstr>Презентация PowerPoint</vt:lpstr>
      <vt:lpstr>Работа в группах</vt:lpstr>
      <vt:lpstr>Фишбоун – «рыбья кость»</vt:lpstr>
      <vt:lpstr>Выступления групп</vt:lpstr>
      <vt:lpstr>Группа 1</vt:lpstr>
      <vt:lpstr>Группа 2</vt:lpstr>
      <vt:lpstr>Группа 3</vt:lpstr>
      <vt:lpstr>Группа 4</vt:lpstr>
      <vt:lpstr>Группа 5</vt:lpstr>
      <vt:lpstr> вывод 1 группы – характеристика Насти</vt:lpstr>
      <vt:lpstr>вывод 2 группы – характеристика Митраши</vt:lpstr>
      <vt:lpstr> вывод 3 группы – характеристика Травки</vt:lpstr>
      <vt:lpstr>вывод 4 группы – характеристика Антипыча</vt:lpstr>
      <vt:lpstr>вывод 5 группы – характеристика автора</vt:lpstr>
      <vt:lpstr>Как нам оценить свою работу</vt:lpstr>
      <vt:lpstr>Спасибо за урок!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Самооценка и ее значение </dc:title>
  <dc:creator>Йожик</dc:creator>
  <cp:lastModifiedBy>учитель</cp:lastModifiedBy>
  <cp:revision>64</cp:revision>
  <dcterms:created xsi:type="dcterms:W3CDTF">2012-01-31T16:12:02Z</dcterms:created>
  <dcterms:modified xsi:type="dcterms:W3CDTF">2014-01-22T08:25:23Z</dcterms:modified>
</cp:coreProperties>
</file>